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  <a:srgbClr val="85461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0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48B0F-316D-4FA2-B100-A8E43222D291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258F9-FCD7-4189-A20B-10573D09F35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00D64-FD33-4106-BD82-79D66177646D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83107-43D9-4F10-BCB7-282BC221A37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3733D-C86A-4A8A-8F44-9B827A2920D0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2B4DA-47A4-4398-B398-C9B65BBE2C9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5C713-6879-4DDE-84BB-C894324C5EDC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6B6E0-AF91-4C27-A1D4-DFD0406D98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2C76F-9B88-433E-A484-4E806499E589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F87FD-75DE-4A58-8B7D-EC5E9DC1EF2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2008-4382-45AC-BCA3-2CCC2113F5E7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46257-60A1-4E7F-A94F-BD12D196F0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8E1D9-1489-4240-9B93-E2C96B6946A9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6F449-EAD5-4A27-AE7D-66C92DAB71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B808C-CD84-45A6-93CA-03AE29A99057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AEE16-2F66-43DD-8ACF-E1C58D65BD1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49A02-AC66-4951-A51F-5E9370E19940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F3DF-6EA9-4277-A4F9-420062B82FA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A98AE-7B08-40CB-B539-D7E82DC6EA58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F878C-5BE6-4686-AA89-1D86A451207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DBA79-29E2-4E15-89CD-67B2C1D30F52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92379-6358-48E2-8905-574799E0718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CD2EE3-A6ED-40BF-867F-35D13CFDCC82}" type="datetimeFigureOut">
              <a:rPr lang="pl-PL"/>
              <a:pPr>
                <a:defRPr/>
              </a:pPr>
              <a:t>2014-12-29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5114C88-1B03-469C-99BF-3315F95D1FC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Obraz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8063" y="1927225"/>
            <a:ext cx="6103937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pole tekstowe 6"/>
          <p:cNvSpPr txBox="1">
            <a:spLocks noChangeArrowheads="1"/>
          </p:cNvSpPr>
          <p:nvPr/>
        </p:nvSpPr>
        <p:spPr bwMode="auto">
          <a:xfrm>
            <a:off x="1111250" y="846138"/>
            <a:ext cx="7059613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4800" b="1">
                <a:solidFill>
                  <a:schemeClr val="accent2"/>
                </a:solidFill>
                <a:latin typeface="Segoe UI Light" pitchFamily="34" charset="0"/>
                <a:cs typeface="Segoe UI Light" pitchFamily="34" charset="0"/>
              </a:rPr>
              <a:t>Fajerwerki</a:t>
            </a:r>
            <a:endParaRPr lang="pl-PL" sz="2800" b="1">
              <a:solidFill>
                <a:schemeClr val="bg1"/>
              </a:solidFill>
              <a:latin typeface="Segoe UI Light" pitchFamily="34" charset="0"/>
              <a:cs typeface="Segoe UI Light" pitchFamily="34" charset="0"/>
            </a:endParaRPr>
          </a:p>
          <a:p>
            <a:r>
              <a:rPr lang="pl-PL" sz="2800" b="1">
                <a:solidFill>
                  <a:schemeClr val="bg1"/>
                </a:solidFill>
                <a:latin typeface="Segoe UI Light" pitchFamily="34" charset="0"/>
                <a:cs typeface="Segoe UI Light" pitchFamily="34" charset="0"/>
              </a:rPr>
              <a:t>z</a:t>
            </a:r>
            <a:r>
              <a:rPr lang="pl-PL" sz="2800">
                <a:solidFill>
                  <a:schemeClr val="bg1"/>
                </a:solidFill>
                <a:latin typeface="Segoe UI Light" pitchFamily="34" charset="0"/>
                <a:cs typeface="Segoe UI Light" pitchFamily="34" charset="0"/>
              </a:rPr>
              <a:t>asady bezpiecznego używania wyrobów pirotechnicznych widowiskowych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Prostokąt 2"/>
          <p:cNvSpPr>
            <a:spLocks noChangeArrowheads="1"/>
          </p:cNvSpPr>
          <p:nvPr/>
        </p:nvSpPr>
        <p:spPr bwMode="auto">
          <a:xfrm>
            <a:off x="1390650" y="295275"/>
            <a:ext cx="9410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3600">
                <a:solidFill>
                  <a:schemeClr val="bg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rozróżniamy </a:t>
            </a:r>
            <a:r>
              <a:rPr lang="pl-PL" sz="3600">
                <a:solidFill>
                  <a:srgbClr val="ED7D3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3 klasy</a:t>
            </a:r>
            <a:r>
              <a:rPr lang="pl-PL" sz="3600">
                <a:solidFill>
                  <a:schemeClr val="bg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 wyrobów pirotechnicznych</a:t>
            </a:r>
          </a:p>
        </p:txBody>
      </p:sp>
      <p:pic>
        <p:nvPicPr>
          <p:cNvPr id="14338" name="Obraz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6663" y="1906588"/>
            <a:ext cx="4959350" cy="49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Prostokąt 11"/>
          <p:cNvSpPr>
            <a:spLocks noChangeArrowheads="1"/>
          </p:cNvSpPr>
          <p:nvPr/>
        </p:nvSpPr>
        <p:spPr bwMode="auto">
          <a:xfrm>
            <a:off x="319088" y="1190625"/>
            <a:ext cx="43021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4800">
                <a:solidFill>
                  <a:schemeClr val="accent2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KLASA 1</a:t>
            </a:r>
          </a:p>
          <a:p>
            <a:pPr algn="just"/>
            <a:r>
              <a:rPr lang="pl-PL">
                <a:solidFill>
                  <a:schemeClr val="bg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charakteryzują się bardzo niskim stopniem zagrożenia, są to np. zimne ognie </a:t>
            </a:r>
            <a:r>
              <a:rPr lang="pl-PL">
                <a:solidFill>
                  <a:srgbClr val="ED7D3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przeznaczone do użytku wewnątrz oraz na zewnątrz budynków,</a:t>
            </a:r>
          </a:p>
        </p:txBody>
      </p:sp>
      <p:sp>
        <p:nvSpPr>
          <p:cNvPr id="14340" name="Prostokąt 12"/>
          <p:cNvSpPr>
            <a:spLocks noChangeArrowheads="1"/>
          </p:cNvSpPr>
          <p:nvPr/>
        </p:nvSpPr>
        <p:spPr bwMode="auto">
          <a:xfrm>
            <a:off x="8078788" y="2201863"/>
            <a:ext cx="3906837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l-PL" sz="4800">
                <a:solidFill>
                  <a:schemeClr val="accent2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KLASA 2</a:t>
            </a:r>
            <a:endParaRPr lang="pl-PL">
              <a:solidFill>
                <a:schemeClr val="accent2"/>
              </a:solidFill>
              <a:latin typeface="Segoe UI Light" pitchFamily="34" charset="0"/>
              <a:ea typeface="Times New Roman" pitchFamily="18" charset="0"/>
              <a:cs typeface="Segoe UI Light" pitchFamily="34" charset="0"/>
            </a:endParaRPr>
          </a:p>
          <a:p>
            <a:pPr algn="just"/>
            <a:r>
              <a:rPr lang="pl-PL">
                <a:solidFill>
                  <a:schemeClr val="bg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charakteryzują się niskim stopniem zagrożenia, są to np. małe rakiety, </a:t>
            </a:r>
            <a:r>
              <a:rPr lang="pl-PL">
                <a:solidFill>
                  <a:srgbClr val="ED7D3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przeznaczone do użytku na zewnątrz budynków</a:t>
            </a:r>
          </a:p>
        </p:txBody>
      </p:sp>
      <p:sp>
        <p:nvSpPr>
          <p:cNvPr id="14341" name="Prostokąt 13"/>
          <p:cNvSpPr>
            <a:spLocks noChangeArrowheads="1"/>
          </p:cNvSpPr>
          <p:nvPr/>
        </p:nvSpPr>
        <p:spPr bwMode="auto">
          <a:xfrm>
            <a:off x="319088" y="3854450"/>
            <a:ext cx="40147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4800">
                <a:solidFill>
                  <a:schemeClr val="accent2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KLASA 3</a:t>
            </a:r>
          </a:p>
          <a:p>
            <a:pPr algn="just"/>
            <a:r>
              <a:rPr lang="pl-PL">
                <a:solidFill>
                  <a:schemeClr val="bg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charakteryzują się średnim stopniem zagrożenia, są to np. baterie </a:t>
            </a:r>
            <a:r>
              <a:rPr lang="pl-PL">
                <a:solidFill>
                  <a:srgbClr val="ED7D3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przeznaczone wyłącznie na zewnątrz, na dużych, otwartych przestrzeniach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Obraz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Prostokąt 1"/>
          <p:cNvSpPr>
            <a:spLocks noChangeArrowheads="1"/>
          </p:cNvSpPr>
          <p:nvPr/>
        </p:nvSpPr>
        <p:spPr bwMode="auto">
          <a:xfrm>
            <a:off x="4613275" y="4638675"/>
            <a:ext cx="74834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>
              <a:lnSpc>
                <a:spcPct val="150000"/>
              </a:lnSpc>
            </a:pPr>
            <a:r>
              <a:rPr lang="pl-PL" sz="4400">
                <a:solidFill>
                  <a:schemeClr val="bg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najpopularniejsze</a:t>
            </a:r>
            <a:r>
              <a:rPr lang="pl-PL" sz="4400">
                <a:solidFill>
                  <a:srgbClr val="ED7D3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 typy </a:t>
            </a:r>
          </a:p>
          <a:p>
            <a:pPr marL="457200">
              <a:lnSpc>
                <a:spcPct val="150000"/>
              </a:lnSpc>
            </a:pPr>
            <a:r>
              <a:rPr lang="pl-PL" sz="4400">
                <a:solidFill>
                  <a:srgbClr val="ED7D3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wyrobów pirotechnicznych:</a:t>
            </a:r>
            <a:endParaRPr lang="pl-PL" sz="2000">
              <a:solidFill>
                <a:srgbClr val="ED7D31"/>
              </a:solidFill>
              <a:latin typeface="Segoe UI Light" pitchFamily="34" charset="0"/>
              <a:ea typeface="Times New Roman" pitchFamily="18" charset="0"/>
              <a:cs typeface="Segoe UI Light" pitchFamily="34" charset="0"/>
            </a:endParaRPr>
          </a:p>
        </p:txBody>
      </p:sp>
      <p:pic>
        <p:nvPicPr>
          <p:cNvPr id="15363" name="Obraz 8"/>
          <p:cNvPicPr>
            <a:picLocks noChangeAspect="1"/>
          </p:cNvPicPr>
          <p:nvPr/>
        </p:nvPicPr>
        <p:blipFill>
          <a:blip r:embed="rId3"/>
          <a:srcRect l="16212" t="6111" r="18353" b="3943"/>
          <a:stretch>
            <a:fillRect/>
          </a:stretch>
        </p:blipFill>
        <p:spPr bwMode="auto">
          <a:xfrm>
            <a:off x="8005763" y="847725"/>
            <a:ext cx="3038475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-17463" y="0"/>
          <a:ext cx="12192001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72988"/>
                <a:gridCol w="2386520"/>
                <a:gridCol w="7332492"/>
              </a:tblGrid>
              <a:tr h="1335481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accent2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petardy</a:t>
                      </a:r>
                      <a:endParaRPr lang="pl-PL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Głównym efektem jest huk, czasami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również błysk. Odpalane po położeniu na gruncie. W przypadku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petardy z główką tarciową petardę należy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położyć na gruncie tuż po odpaleniu. </a:t>
                      </a:r>
                      <a:r>
                        <a:rPr lang="pl-PL" sz="1200" kern="1200" dirty="0" smtClean="0">
                          <a:solidFill>
                            <a:schemeClr val="accent2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Petard nie wolno rzucać!</a:t>
                      </a:r>
                      <a:endParaRPr lang="pl-PL" sz="1200" b="0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5481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accent2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trzaskające kulki</a:t>
                      </a:r>
                      <a:endParaRPr lang="pl-PL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Odpalane po położeniu na gruncie.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Emitują trzaskające iskry.</a:t>
                      </a:r>
                      <a:endParaRPr lang="pl-PL" sz="1200" b="0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5481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accent2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fontanny</a:t>
                      </a:r>
                      <a:endParaRPr lang="pl-PL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Emitują iskry i płomienie. Należą do nich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popularne fontanny tortowe.</a:t>
                      </a:r>
                      <a:endParaRPr lang="pl-PL" sz="1200" b="0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16075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accent2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zimne ognie</a:t>
                      </a:r>
                      <a:endParaRPr lang="pl-PL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Emitują iskry.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accent2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Uważaj na rozgrzany pręt!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Zaraz po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zgaśnięciu może mieć temperaturę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650°C. Najlepiej odłóż go do wiadra z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zimną wodą.</a:t>
                      </a:r>
                    </a:p>
                    <a:p>
                      <a:pPr algn="just"/>
                      <a:endParaRPr lang="pl-PL" sz="1200" b="0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35481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accent2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rakiety</a:t>
                      </a:r>
                      <a:endParaRPr lang="pl-PL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Wystrzelane ze specjalnych rur – wyrzutni, wznoszą się w powietrze i na określonej wysokości wytwarzają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efekty wizualne, mogą towarzyszyć efekty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dźwiękowe.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Patyk jest stabilizatorem lotu. Nie służy do trzymania ani wbijania w ziemię!</a:t>
                      </a:r>
                      <a:endParaRPr lang="pl-PL" sz="1200" b="0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6407" name="Rectangle 5"/>
          <p:cNvSpPr>
            <a:spLocks noChangeArrowheads="1"/>
          </p:cNvSpPr>
          <p:nvPr/>
        </p:nvSpPr>
        <p:spPr bwMode="auto">
          <a:xfrm>
            <a:off x="5222875" y="3590925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latin typeface="Calibri" pitchFamily="34" charset="0"/>
            </a:endParaRPr>
          </a:p>
        </p:txBody>
      </p:sp>
      <p:sp>
        <p:nvSpPr>
          <p:cNvPr id="16408" name="Rectangle 10"/>
          <p:cNvSpPr>
            <a:spLocks noChangeArrowheads="1"/>
          </p:cNvSpPr>
          <p:nvPr/>
        </p:nvSpPr>
        <p:spPr bwMode="auto">
          <a:xfrm>
            <a:off x="-17463" y="-104775"/>
            <a:ext cx="12192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>
              <a:latin typeface="Calibri" pitchFamily="34" charset="0"/>
            </a:endParaRPr>
          </a:p>
        </p:txBody>
      </p:sp>
      <p:pic>
        <p:nvPicPr>
          <p:cNvPr id="16409" name="Obraz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5588" y="76200"/>
            <a:ext cx="16256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Obraz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862263"/>
            <a:ext cx="29845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Obraz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0650" y="4367213"/>
            <a:ext cx="2054225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2" name="Obraz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95588" y="5699125"/>
            <a:ext cx="146367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3" name="Obraz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74963" y="1411288"/>
            <a:ext cx="13049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4" name="Obraz 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3638" y="2862263"/>
            <a:ext cx="420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1796"/>
                <a:gridCol w="2413685"/>
                <a:gridCol w="7776519"/>
              </a:tblGrid>
              <a:tr h="1658433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accent2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rzymskie ognie</a:t>
                      </a:r>
                      <a:endParaRPr lang="pl-PL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Wkopywane lub mocowane do słupka</a:t>
                      </a:r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, po odpaleniu następuje wyrzut modułów pirotechnicznych, wytwarzających na określonej wysokości serie efektów wizualnych, którym mogą towarzyszyć efekty dźwiękowe.</a:t>
                      </a:r>
                      <a:endParaRPr lang="pl-PL" sz="1200" b="0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82700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accent2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strzelające kulki</a:t>
                      </a:r>
                      <a:endParaRPr lang="pl-PL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Po rzuceniu na twardą powierzchnię następuje huk.</a:t>
                      </a:r>
                      <a:r>
                        <a:rPr lang="pl-PL" sz="1200" kern="1200" baseline="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pl-PL" sz="1200" kern="1200" dirty="0" smtClean="0">
                          <a:solidFill>
                            <a:schemeClr val="accent2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Nie noś kulek w kieszeni. Nigdy nie rzucaj w pobliżu ludzi bądź zwierząt. </a:t>
                      </a:r>
                      <a:endParaRPr lang="pl-PL" sz="1200" b="0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8433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accent2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wyrzutnie rurowe</a:t>
                      </a:r>
                      <a:endParaRPr lang="pl-PL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Wkopywane lub mocowane do słupka, bądź ustawiane na płaskim gruncie. Po odpaleniu następuje wyrzut pojedynczego modułu pirotechnicznego wytwarzającego na określonej wysokości efekt wizualny, czasami również dźwiękowy.</a:t>
                      </a:r>
                      <a:endParaRPr lang="pl-PL" sz="1200" b="0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8433">
                <a:tc>
                  <a:txBody>
                    <a:bodyPr/>
                    <a:lstStyle/>
                    <a:p>
                      <a:r>
                        <a:rPr lang="pl-PL" dirty="0" smtClean="0">
                          <a:solidFill>
                            <a:schemeClr val="accent2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baterie</a:t>
                      </a:r>
                      <a:endParaRPr lang="pl-PL" dirty="0">
                        <a:solidFill>
                          <a:schemeClr val="accent2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pl-PL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200" kern="1200" dirty="0" smtClean="0">
                          <a:solidFill>
                            <a:schemeClr val="bg1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Zestaw zawierający kilka elementów tego samego typu, z jednym bądź dwoma lontami. Najbardziej popularne są baterie wyrzutni rurowych.</a:t>
                      </a:r>
                      <a:endParaRPr lang="pl-PL" sz="1200" b="0" dirty="0">
                        <a:solidFill>
                          <a:schemeClr val="bg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7430" name="Obraz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0138" y="3624263"/>
            <a:ext cx="1471612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1" name="Obraz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1088" y="569913"/>
            <a:ext cx="1773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2" name="Obraz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54313" y="5395913"/>
            <a:ext cx="703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3" name="Obraz 2"/>
          <p:cNvPicPr>
            <a:picLocks noChangeAspect="1"/>
          </p:cNvPicPr>
          <p:nvPr/>
        </p:nvPicPr>
        <p:blipFill>
          <a:blip r:embed="rId5"/>
          <a:srcRect l="7425" t="4102" r="3693" b="1582"/>
          <a:stretch>
            <a:fillRect/>
          </a:stretch>
        </p:blipFill>
        <p:spPr bwMode="auto">
          <a:xfrm>
            <a:off x="3114675" y="1841500"/>
            <a:ext cx="1128713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4" name="Obraz 3"/>
          <p:cNvPicPr>
            <a:picLocks noChangeAspect="1"/>
          </p:cNvPicPr>
          <p:nvPr/>
        </p:nvPicPr>
        <p:blipFill>
          <a:blip r:embed="rId6"/>
          <a:srcRect l="10274" t="8820" r="2882" b="6892"/>
          <a:stretch>
            <a:fillRect/>
          </a:stretch>
        </p:blipFill>
        <p:spPr bwMode="auto">
          <a:xfrm>
            <a:off x="2112963" y="2152650"/>
            <a:ext cx="1001712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Obraz 5"/>
          <p:cNvPicPr>
            <a:picLocks noChangeAspect="1"/>
          </p:cNvPicPr>
          <p:nvPr/>
        </p:nvPicPr>
        <p:blipFill>
          <a:blip r:embed="rId2"/>
          <a:srcRect l="5589"/>
          <a:stretch>
            <a:fillRect/>
          </a:stretch>
        </p:blipFill>
        <p:spPr bwMode="auto">
          <a:xfrm>
            <a:off x="5267325" y="0"/>
            <a:ext cx="6924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382588" y="1212850"/>
            <a:ext cx="5441950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Fajerwerki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są materiałami wybuchowymi i </a:t>
            </a:r>
            <a:r>
              <a:rPr lang="pl-PL" dirty="0">
                <a:solidFill>
                  <a:srgbClr val="ED7D3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muszą być używane ostrożnie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. Nieumiejętne obchodzenie się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może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być przyczyną groźnych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wypadków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,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171450" indent="-1714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Najczęstsze obrażenia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to: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oparzenia twarzy i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rąk, </a:t>
            </a: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Głośny huk petard może powodować uszkodzenia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słuchu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,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Zdarzają się także ciężkie urazy, takie jak, urwane palce, utrata wzroku, głębokie rany twarzy i dłoni a nawet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śmierć. 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285750" indent="-2857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sp>
        <p:nvSpPr>
          <p:cNvPr id="18435" name="Prostokąt 2"/>
          <p:cNvSpPr>
            <a:spLocks noChangeArrowheads="1"/>
          </p:cNvSpPr>
          <p:nvPr/>
        </p:nvSpPr>
        <p:spPr bwMode="auto">
          <a:xfrm>
            <a:off x="382588" y="136525"/>
            <a:ext cx="62896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pl-PL" sz="3200">
                <a:solidFill>
                  <a:schemeClr val="accent2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zagrożenia</a:t>
            </a:r>
            <a:r>
              <a:rPr lang="pl-PL" sz="3200">
                <a:solidFill>
                  <a:schemeClr val="bg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 związane z używaniem wyrobów pirotechnicznych</a:t>
            </a:r>
            <a:endParaRPr lang="pl-PL">
              <a:solidFill>
                <a:schemeClr val="bg1"/>
              </a:solidFill>
              <a:latin typeface="Segoe UI Light" pitchFamily="34" charset="0"/>
              <a:ea typeface="Times New Roman" pitchFamily="18" charset="0"/>
              <a:cs typeface="Segoe U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Obraz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363"/>
            <a:ext cx="6924675" cy="675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5395913" y="0"/>
            <a:ext cx="6634162" cy="65405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j</a:t>
            </a:r>
            <a:r>
              <a:rPr lang="pl-PL" sz="3200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ak </a:t>
            </a:r>
            <a:r>
              <a:rPr lang="pl-PL" sz="3200" dirty="0">
                <a:solidFill>
                  <a:schemeClr val="accent2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kupować</a:t>
            </a:r>
            <a:r>
              <a:rPr lang="pl-PL" sz="3200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 wyroby pirotechniczne</a:t>
            </a:r>
            <a:r>
              <a:rPr lang="pl-PL" sz="3200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?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Kupuj wyłącznie od zaufanych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sprzedawców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,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endParaRPr lang="pl-PL" sz="1200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Na wyrobie powinna znajdować się instrukcja obsługi w języku polskim oraz następujące dane:</a:t>
            </a:r>
            <a:endParaRPr lang="pl-PL" sz="1200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8001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nazwa i adres producenta lub importera,</a:t>
            </a:r>
            <a:endParaRPr lang="pl-PL" sz="1200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8001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określenie typu wyrobu (np. bateria, petarda, rakieta),</a:t>
            </a:r>
            <a:endParaRPr lang="pl-PL" sz="1200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8001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klasa wyrobu (kl. 1, 2 lub 3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),</a:t>
            </a:r>
            <a:endParaRPr lang="pl-PL" sz="1200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8001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ostrzeżenia. 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8001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endParaRPr lang="pl-PL" sz="1200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Sprawdź czy produkt nie jest uszkodzony.  Obudowa wyrobu nie może posiadać żadnych wad mechanicznych (pęknięcia, rozdarcia, wgniecenia,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wybrzuszenia),</a:t>
            </a:r>
          </a:p>
          <a:p>
            <a:pPr marL="342900" indent="-3429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endParaRPr lang="pl-PL" sz="1200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Z wyrobu nie może wysypywać się materiał pirotechniczny.</a:t>
            </a:r>
            <a:endParaRPr lang="pl-PL" sz="1200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Obraz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8525" y="600075"/>
            <a:ext cx="46863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Prostokąt 4"/>
          <p:cNvSpPr>
            <a:spLocks noChangeArrowheads="1"/>
          </p:cNvSpPr>
          <p:nvPr/>
        </p:nvSpPr>
        <p:spPr bwMode="auto">
          <a:xfrm>
            <a:off x="2795588" y="15875"/>
            <a:ext cx="7605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solidFill>
                  <a:schemeClr val="bg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rady dotyczące </a:t>
            </a:r>
            <a:r>
              <a:rPr lang="pl-PL" sz="3200">
                <a:solidFill>
                  <a:schemeClr val="accent2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bezpiecznego</a:t>
            </a:r>
            <a:r>
              <a:rPr lang="pl-PL" sz="3200">
                <a:solidFill>
                  <a:schemeClr val="bg1"/>
                </a:solidFill>
                <a:latin typeface="Segoe UI Light" pitchFamily="34" charset="0"/>
                <a:ea typeface="Times New Roman" pitchFamily="18" charset="0"/>
                <a:cs typeface="Segoe UI Light" pitchFamily="34" charset="0"/>
              </a:rPr>
              <a:t> użytkowania</a:t>
            </a:r>
            <a:endParaRPr lang="pl-PL" sz="3200">
              <a:latin typeface="Segoe UI Light" pitchFamily="34" charset="0"/>
              <a:ea typeface="Times New Roman" pitchFamily="18" charset="0"/>
              <a:cs typeface="Segoe UI Light" pitchFamily="34" charset="0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7183438" y="1184275"/>
            <a:ext cx="4921250" cy="4140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Zachowuj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bezpieczną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odległość. </a:t>
            </a:r>
            <a:r>
              <a:rPr lang="pl-PL" i="1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(Minimalne </a:t>
            </a:r>
            <a:r>
              <a:rPr lang="pl-PL" i="1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odległości podaje instrukcja obsługi).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Nigdy nie pochylaj się nad odpalanymi wyrobami. 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Unikaj miejsc w bliskości linii energetycznych, drzew. 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Wyroby odpalaj pojedynczo. Nigdy kilka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jednocześnie.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20650" y="1150938"/>
            <a:ext cx="4333875" cy="49704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Wyrobów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klasy 3 używaj wyłącznie na dużych otwartych przestrzeniach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.</a:t>
            </a:r>
          </a:p>
          <a:p>
            <a:pPr marL="342900" indent="-342900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Jeśli wyrób nie zadziała, odczekaj co najmniej 15 minut zanim do niego podejdziesz. Nigdy nie odpalaj go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ponownie. Niewypał umieść w 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wiadrze z wodą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.</a:t>
            </a:r>
          </a:p>
          <a:p>
            <a:pPr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  <a:p>
            <a:pPr marL="342900" indent="-342900" algn="just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Font typeface="Courier New" panose="02070309020205020404" pitchFamily="49" charset="0"/>
              <a:buChar char="o"/>
              <a:defRPr/>
            </a:pP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Zapoznaj się z instrukcją obsługi i bezwzględnie przestrzegaj jej zaleceń</a:t>
            </a:r>
            <a:r>
              <a:rPr lang="pl-PL" dirty="0">
                <a:solidFill>
                  <a:schemeClr val="bg1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.</a:t>
            </a:r>
            <a:endParaRPr lang="pl-PL" dirty="0">
              <a:solidFill>
                <a:schemeClr val="bg1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Obraz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51763" y="3910013"/>
            <a:ext cx="4440237" cy="294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pole tekstowe 8"/>
          <p:cNvSpPr txBox="1">
            <a:spLocks noChangeArrowheads="1"/>
          </p:cNvSpPr>
          <p:nvPr/>
        </p:nvSpPr>
        <p:spPr bwMode="auto">
          <a:xfrm>
            <a:off x="922338" y="1244600"/>
            <a:ext cx="79502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4400">
                <a:solidFill>
                  <a:srgbClr val="ED7D31"/>
                </a:solidFill>
                <a:latin typeface="Segoe UI Light" pitchFamily="34" charset="0"/>
                <a:cs typeface="Segoe UI Light" pitchFamily="34" charset="0"/>
              </a:rPr>
              <a:t>pamiętaj:</a:t>
            </a:r>
          </a:p>
          <a:p>
            <a:pPr algn="just"/>
            <a:r>
              <a:rPr lang="pl-PL" sz="2000">
                <a:solidFill>
                  <a:schemeClr val="bg1"/>
                </a:solidFill>
                <a:latin typeface="Segoe UI Light" pitchFamily="34" charset="0"/>
                <a:cs typeface="Segoe UI Light" pitchFamily="34" charset="0"/>
              </a:rPr>
              <a:t>za nieostrożne obchodzenie się z materiałami wybuchowymi lub naruszanie przepisów przeciwpożarowych </a:t>
            </a:r>
            <a:r>
              <a:rPr lang="pl-PL" sz="2000">
                <a:solidFill>
                  <a:srgbClr val="ED7D31"/>
                </a:solidFill>
                <a:latin typeface="Segoe UI Light" pitchFamily="34" charset="0"/>
                <a:cs typeface="Segoe UI Light" pitchFamily="34" charset="0"/>
              </a:rPr>
              <a:t>grozi areszt od 5 do 30 dni</a:t>
            </a:r>
            <a:r>
              <a:rPr lang="pl-PL" sz="2000">
                <a:solidFill>
                  <a:schemeClr val="bg1"/>
                </a:solidFill>
                <a:latin typeface="Segoe UI Light" pitchFamily="34" charset="0"/>
                <a:cs typeface="Segoe UI Light" pitchFamily="34" charset="0"/>
              </a:rPr>
              <a:t> lub grzywna w wysokości </a:t>
            </a:r>
            <a:r>
              <a:rPr lang="pl-PL" sz="2000">
                <a:solidFill>
                  <a:srgbClr val="ED7D31"/>
                </a:solidFill>
                <a:latin typeface="Segoe UI Light" pitchFamily="34" charset="0"/>
                <a:cs typeface="Segoe UI Light" pitchFamily="34" charset="0"/>
              </a:rPr>
              <a:t>od 20 do 5000 zł</a:t>
            </a:r>
          </a:p>
        </p:txBody>
      </p:sp>
      <p:pic>
        <p:nvPicPr>
          <p:cNvPr id="21507" name="Obraz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537325"/>
            <a:ext cx="8397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504</Words>
  <Application>Microsoft Office PowerPoint</Application>
  <PresentationFormat>Niestandardowy</PresentationFormat>
  <Paragraphs>62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Szablon projektu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6" baseType="lpstr">
      <vt:lpstr>Calibri</vt:lpstr>
      <vt:lpstr>Arial</vt:lpstr>
      <vt:lpstr>Calibri Light</vt:lpstr>
      <vt:lpstr>Segoe UI Light</vt:lpstr>
      <vt:lpstr>Times New Roman</vt:lpstr>
      <vt:lpstr>Courier New</vt:lpstr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Łukasz Tyburzec</dc:creator>
  <cp:lastModifiedBy>CZK</cp:lastModifiedBy>
  <cp:revision>40</cp:revision>
  <dcterms:created xsi:type="dcterms:W3CDTF">2014-11-17T08:43:08Z</dcterms:created>
  <dcterms:modified xsi:type="dcterms:W3CDTF">2014-12-29T07:58:05Z</dcterms:modified>
</cp:coreProperties>
</file>